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75" r:id="rId4"/>
    <p:sldId id="269" r:id="rId5"/>
    <p:sldId id="271" r:id="rId6"/>
    <p:sldId id="272" r:id="rId7"/>
    <p:sldId id="273" r:id="rId8"/>
    <p:sldId id="274" r:id="rId9"/>
    <p:sldId id="257" r:id="rId10"/>
    <p:sldId id="261" r:id="rId11"/>
    <p:sldId id="258" r:id="rId12"/>
    <p:sldId id="259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71"/>
  </p:normalViewPr>
  <p:slideViewPr>
    <p:cSldViewPr snapToGrid="0" snapToObjects="1">
      <p:cViewPr varScale="1">
        <p:scale>
          <a:sx n="65" d="100"/>
          <a:sy n="65" d="100"/>
        </p:scale>
        <p:origin x="13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694B8-964B-5545-A887-1508C32FC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280F1B-2ABB-7B48-ABB1-6D850695D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5F11B-9516-A94F-BC59-DFF64A72F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85D9-A01E-C14D-BC17-C9EA3E8DFC2D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E6A55-10D3-404A-9F58-EAA10608E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3EA9D-A7E7-A34D-AABF-6651C815E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69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079A5-4A89-A049-AEA7-EBF00550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1A6D2-54A7-B741-838E-6F2F2E082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33867-7CF0-FF49-8728-F04069F9C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85D9-A01E-C14D-BC17-C9EA3E8DFC2D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EF1F0-B8B0-A947-9C62-0532210BA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B334F-99D3-D844-9CFE-C3354063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0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FD3FC-6C78-8F46-BF6F-0100C31908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48CD0E-687E-B446-A40B-4BF015323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77B11-1C62-F147-B104-83897CD8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85D9-A01E-C14D-BC17-C9EA3E8DFC2D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BE682-CB69-B146-9D8D-F7158F7EB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A07E2-2561-E548-BED6-A0183A3D4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7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B702-C060-F14C-B27D-1846FDBA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1CA57-9493-EA46-A80E-192F29F41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4066E-DDF8-5C47-B3C0-5B8AE3F3E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85D9-A01E-C14D-BC17-C9EA3E8DFC2D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EA637-F9FB-A54F-B18B-F2F52705C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01C22-4C2C-364F-8CF4-DC0401D1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79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6922-8B3E-1B4B-B102-B88C75E62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7DC60-B33A-DB42-AC9D-D8FCFF9FA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541A1-26BE-8349-A9D4-037E3F471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85D9-A01E-C14D-BC17-C9EA3E8DFC2D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61AF1-D6AB-8544-A033-3E4BABBF0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C603-E72E-E242-AD0A-218F79A4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1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C6B6-8910-A943-A4BB-BC3165C2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79E30-0AA4-424A-A5FF-C7AED8C738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CFFB75-D930-F943-BEF9-95EB725A3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C1CD3-5FFC-9247-AC73-A96FB2313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85D9-A01E-C14D-BC17-C9EA3E8DFC2D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22B6C-034A-CF48-9951-C931F7446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2EB7B-4755-0146-BC2B-EE943D16F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1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03C01-824F-EC47-9CBE-2059E6679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D54FC-2E16-9D45-ABBA-948DC5787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9EA01-6599-584D-8F3A-CFB9CAB0A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FE620-1EB5-F149-92B7-71786E7ECB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FBEFC-76B1-E043-BDE2-27C81CB23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43CBE-0785-884C-AEB1-F74FF27E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85D9-A01E-C14D-BC17-C9EA3E8DFC2D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FD6FFD-95F4-7042-BDA1-92B281858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D0B97A-91E7-F14C-BD97-EC3E4C212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3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2F482-0E00-5A4A-AD6D-18D7B824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F7DE7C-A60D-9949-8294-8A891CBA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85D9-A01E-C14D-BC17-C9EA3E8DFC2D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730079-3C98-BD49-A149-47EBF2059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AF6AB-5C3C-6145-A0C0-458E83F1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1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74DC67-A4AB-4D40-9A23-A65282628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85D9-A01E-C14D-BC17-C9EA3E8DFC2D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1BABB4-7E7E-1C4A-A171-7A861684E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32CBE-0E44-5543-91C7-72773302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8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99F7-8D5A-4D45-AD57-794ACB497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F5A3A-8D89-064F-A6D0-85ECD17BB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57FC1-84D9-7849-AD7A-35F5B71E9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6D77D-DA93-EE4C-A394-2B55BC24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85D9-A01E-C14D-BC17-C9EA3E8DFC2D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B5F34-5DE4-9D4D-8103-C4F240C1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0CE8A-5653-D542-82E6-B4E362CA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F9CC-F02B-0146-87D8-579338BE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A8F83C-8B5A-224A-9355-A45AE795A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28788-5A93-BB42-9041-D464C086E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5D6B7-D71F-D641-B43D-240F29D9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85D9-A01E-C14D-BC17-C9EA3E8DFC2D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351AC-BE75-4741-BDD6-F6460A5D5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1A7FF-B723-A24D-BDF4-3BA78F84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15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DADA1-7BDD-E148-80A6-097A7E896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C2D31-71F9-8B4B-AD7F-4A9D8971B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A2DA8-158D-324D-AF07-A8768BF0A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85D9-A01E-C14D-BC17-C9EA3E8DFC2D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00B8C-94FB-744B-AD50-C7C7B1A40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6EFC5-47D4-2C4C-BD07-FF9E3C5AF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6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43D1-5943-F74F-802E-54B9F2027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COT5615: Math for Intelligent Systems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E6FD7-28FB-F643-B18F-578512DB6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10421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Anand Rangarajan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E3DAA-AC40-4541-835B-0719D4230A46}"/>
              </a:ext>
            </a:extLst>
          </p:cNvPr>
          <p:cNvSpPr txBox="1"/>
          <p:nvPr/>
        </p:nvSpPr>
        <p:spPr>
          <a:xfrm>
            <a:off x="5183616" y="5340626"/>
            <a:ext cx="1344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Lecture 9</a:t>
            </a:r>
          </a:p>
        </p:txBody>
      </p:sp>
    </p:spTree>
    <p:extLst>
      <p:ext uri="{BB962C8B-B14F-4D97-AF65-F5344CB8AC3E}">
        <p14:creationId xmlns:p14="http://schemas.microsoft.com/office/powerpoint/2010/main" val="3890827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3" y="232475"/>
            <a:ext cx="8547100" cy="6248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62075" y="2572719"/>
            <a:ext cx="21914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Logarithm of </a:t>
            </a:r>
          </a:p>
          <a:p>
            <a:r>
              <a:rPr lang="en-US" sz="2800" dirty="0"/>
              <a:t>singular value</a:t>
            </a:r>
          </a:p>
        </p:txBody>
      </p:sp>
    </p:spTree>
    <p:extLst>
      <p:ext uri="{BB962C8B-B14F-4D97-AF65-F5344CB8AC3E}">
        <p14:creationId xmlns:p14="http://schemas.microsoft.com/office/powerpoint/2010/main" val="1344133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78573"/>
            <a:ext cx="10515600" cy="1325563"/>
          </a:xfrm>
        </p:spPr>
        <p:txBody>
          <a:bodyPr/>
          <a:lstStyle/>
          <a:p>
            <a:r>
              <a:rPr lang="en-US" dirty="0"/>
              <a:t>Reconstruction Error Plot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4290"/>
            <a:ext cx="91440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15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8229600" cy="61698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7403" y="32805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8229600" cy="6169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27403" y="32805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8229600" cy="61698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27403" y="32805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8229600" cy="61698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27403" y="32805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8229600" cy="61698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027403" y="32805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8229600" cy="61698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07353" y="32805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8229600" cy="61698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87303" y="32805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7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8229600" cy="61698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007353" y="32805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8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8229600" cy="616984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987303" y="32805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9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8229600" cy="616984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899892" y="328051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8229600" cy="616984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936031" y="328051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20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8229600" cy="616984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936030" y="328051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30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8229600" cy="616984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804560" y="3280514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100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8229600" cy="616984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804560" y="3280514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  <p:bldP spid="14" grpId="0"/>
      <p:bldP spid="16" grpId="0"/>
      <p:bldP spid="18" grpId="0"/>
      <p:bldP spid="20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304800"/>
            <a:ext cx="85471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52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1AD629-5157-4C13-B70E-DA1529560B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1AD629-5157-4C13-B70E-DA1529560B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352EFE-4A93-4A78-9EF3-CBA8F85ED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875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This requires us to differentiate the objective function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set the result to zero</a:t>
                </a:r>
              </a:p>
              <a:p>
                <a:r>
                  <a:rPr lang="en-US" dirty="0"/>
                  <a:t>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Simplifying, we get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which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form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What if we began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(unit vector)?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352EFE-4A93-4A78-9EF3-CBA8F85ED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8755"/>
              </a:xfrm>
              <a:blipFill>
                <a:blip r:embed="rId3"/>
                <a:stretch>
                  <a:fillRect l="-1043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2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7893-F596-44B5-A8D3-9FA7E831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094"/>
            <a:ext cx="10814538" cy="1325563"/>
          </a:xfrm>
        </p:spPr>
        <p:txBody>
          <a:bodyPr/>
          <a:lstStyle/>
          <a:p>
            <a:r>
              <a:rPr lang="en-US" dirty="0"/>
              <a:t>An alternative approach: Lagrange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4BE551-0E18-484E-81F7-1A89FCB217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308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maximize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We’ll justify this later: </a:t>
                </a:r>
                <a:r>
                  <a:rPr lang="en-US" b="1" dirty="0">
                    <a:solidFill>
                      <a:srgbClr val="FF0000"/>
                    </a:solidFill>
                  </a:rPr>
                  <a:t>IOU</a:t>
                </a:r>
                <a:r>
                  <a:rPr lang="en-US" dirty="0"/>
                  <a:t> on Lagrange parameters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Lagrange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sets up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constraint</a:t>
                </a:r>
              </a:p>
              <a:p>
                <a:r>
                  <a:rPr lang="en-US" dirty="0"/>
                  <a:t>Differentiate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set the result to zero to get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Take inner products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get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get eigenvalue-eigenvector relation once again!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4BE551-0E18-484E-81F7-1A89FCB21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3083"/>
              </a:xfrm>
              <a:blipFill>
                <a:blip r:embed="rId2"/>
                <a:stretch>
                  <a:fillRect l="-1043" t="-2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37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838200" y="1810308"/>
            <a:ext cx="152209" cy="152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0"/>
              <p:cNvSpPr txBox="1"/>
              <p:nvPr/>
            </p:nvSpPr>
            <p:spPr>
              <a:xfrm>
                <a:off x="492484" y="1194741"/>
                <a:ext cx="9401023" cy="43088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5168"/>
                <a:r>
                  <a:rPr sz="2800" spc="-10" dirty="0">
                    <a:cs typeface="Arial"/>
                  </a:rPr>
                  <a:t>Singular </a:t>
                </a:r>
                <a:r>
                  <a:rPr sz="2800" spc="-30" dirty="0">
                    <a:cs typeface="Arial"/>
                  </a:rPr>
                  <a:t>value</a:t>
                </a:r>
                <a:r>
                  <a:rPr sz="2800" spc="-10" dirty="0">
                    <a:cs typeface="Arial"/>
                  </a:rPr>
                  <a:t> decomposition (SVD) of </a:t>
                </a:r>
                <a14:m>
                  <m:oMath xmlns:m="http://schemas.openxmlformats.org/officeDocument/2006/math">
                    <m:r>
                      <a:rPr lang="en-US" sz="2800" i="1" spc="69" dirty="0" smtClean="0">
                        <a:latin typeface="Cambria Math" charset="0"/>
                        <a:cs typeface="Arial"/>
                      </a:rPr>
                      <m:t>𝑚</m:t>
                    </m:r>
                    <m:r>
                      <a:rPr lang="en-US" sz="2800" i="1" spc="-168" dirty="0">
                        <a:latin typeface="Cambria Math" charset="0"/>
                        <a:cs typeface="Arial"/>
                      </a:rPr>
                      <m:t> </m:t>
                    </m:r>
                    <m:r>
                      <a:rPr lang="en-US" sz="2800" i="1" spc="-69" dirty="0">
                        <a:latin typeface="Cambria Math" charset="0"/>
                        <a:cs typeface="メイリオ"/>
                      </a:rPr>
                      <m:t>×</m:t>
                    </m:r>
                    <m:r>
                      <a:rPr lang="en-US" sz="2800" i="1" spc="-297" dirty="0">
                        <a:latin typeface="Cambria Math" charset="0"/>
                        <a:cs typeface="メイリオ"/>
                      </a:rPr>
                      <m:t> </m:t>
                    </m:r>
                    <m:r>
                      <a:rPr lang="en-US" sz="2800" i="1" spc="79" dirty="0">
                        <a:latin typeface="Cambria Math" charset="0"/>
                        <a:cs typeface="Arial"/>
                      </a:rPr>
                      <m:t>𝑛</m:t>
                    </m:r>
                    <m:r>
                      <a:rPr lang="en-US" sz="2800" i="1" spc="-10" dirty="0">
                        <a:latin typeface="Cambria Math" charset="0"/>
                        <a:cs typeface="Arial"/>
                      </a:rPr>
                      <m:t> </m:t>
                    </m:r>
                  </m:oMath>
                </a14:m>
                <a:r>
                  <a:rPr sz="2800" spc="-10" dirty="0">
                    <a:cs typeface="Arial"/>
                  </a:rPr>
                  <a:t>matrix </a:t>
                </a:r>
                <a14:m>
                  <m:oMath xmlns:m="http://schemas.openxmlformats.org/officeDocument/2006/math">
                    <m:r>
                      <a:rPr lang="en-US" sz="2800" b="1" i="1" spc="287" dirty="0" smtClean="0">
                        <a:latin typeface="Cambria Math" charset="0"/>
                        <a:cs typeface="BookAntiqua-BoldItalic"/>
                      </a:rPr>
                      <m:t>𝑨</m:t>
                    </m:r>
                  </m:oMath>
                </a14:m>
                <a:r>
                  <a:rPr sz="2800" b="1" i="1" spc="50" dirty="0">
                    <a:cs typeface="BookAntiqua-BoldItalic"/>
                  </a:rPr>
                  <a:t> </a:t>
                </a:r>
                <a:r>
                  <a:rPr sz="2800" spc="-10" dirty="0">
                    <a:cs typeface="Arial"/>
                  </a:rPr>
                  <a:t>has</a:t>
                </a:r>
                <a:r>
                  <a:rPr lang="en-US" sz="2800" spc="-10" dirty="0">
                    <a:cs typeface="Arial"/>
                  </a:rPr>
                  <a:t> form</a:t>
                </a:r>
                <a:endParaRPr sz="2800" dirty="0">
                  <a:cs typeface="Arial"/>
                </a:endParaRPr>
              </a:p>
            </p:txBody>
          </p:sp>
        </mc:Choice>
        <mc:Fallback xmlns="">
          <p:sp>
            <p:nvSpPr>
              <p:cNvPr id="10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4" y="1194741"/>
                <a:ext cx="9401023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2075" t="-23944" b="-49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bject 13"/>
              <p:cNvSpPr txBox="1"/>
              <p:nvPr/>
            </p:nvSpPr>
            <p:spPr>
              <a:xfrm>
                <a:off x="498168" y="2487070"/>
                <a:ext cx="10009937" cy="86177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5168"/>
                <a:r>
                  <a:rPr lang="en-US" sz="2800" spc="-10" dirty="0">
                    <a:cs typeface="Arial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1" i="1" spc="30" dirty="0" smtClean="0">
                        <a:latin typeface="Cambria Math" charset="0"/>
                        <a:cs typeface="BookAntiqua-BoldItalic"/>
                      </a:rPr>
                      <m:t>𝑼</m:t>
                    </m:r>
                  </m:oMath>
                </a14:m>
                <a:r>
                  <a:rPr lang="en-US" sz="2800" b="1" i="1" spc="30" dirty="0">
                    <a:cs typeface="BookAntiqua-BoldItalic"/>
                  </a:rPr>
                  <a:t> </a:t>
                </a:r>
                <a:r>
                  <a:rPr lang="en-US" sz="2800" spc="-10" dirty="0">
                    <a:cs typeface="Arial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800" i="1" spc="69" dirty="0" smtClean="0">
                        <a:latin typeface="Cambria Math" charset="0"/>
                        <a:cs typeface="Arial"/>
                      </a:rPr>
                      <m:t>𝑚</m:t>
                    </m:r>
                    <m:r>
                      <a:rPr lang="en-US" sz="2800" i="1" spc="69" dirty="0" smtClean="0">
                        <a:latin typeface="Cambria Math" charset="0"/>
                        <a:cs typeface="Arial"/>
                      </a:rPr>
                      <m:t> ×</m:t>
                    </m:r>
                    <m:r>
                      <a:rPr lang="en-US" sz="2800" b="0" i="1" spc="69" dirty="0" smtClean="0">
                        <a:latin typeface="Cambria Math" panose="02040503050406030204" pitchFamily="18" charset="0"/>
                        <a:cs typeface="Arial"/>
                      </a:rPr>
                      <m:t>𝐾</m:t>
                    </m:r>
                  </m:oMath>
                </a14:m>
                <a:r>
                  <a:rPr lang="en-US" sz="2800" i="1" spc="69" dirty="0">
                    <a:cs typeface="Arial"/>
                  </a:rPr>
                  <a:t> </a:t>
                </a:r>
                <a:r>
                  <a:rPr lang="en-US" sz="2800" spc="-10" dirty="0">
                    <a:cs typeface="Arial"/>
                  </a:rPr>
                  <a:t>orthogonal matrix,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charset="0"/>
                        <a:cs typeface="BookAntiqua-BoldItalic"/>
                      </a:rPr>
                      <m:t>𝑽</m:t>
                    </m:r>
                  </m:oMath>
                </a14:m>
                <a:r>
                  <a:rPr lang="en-US" sz="2800" b="1" i="1" dirty="0">
                    <a:cs typeface="BookAntiqua-BoldItalic"/>
                  </a:rPr>
                  <a:t>  </a:t>
                </a:r>
                <a:r>
                  <a:rPr lang="en-US" sz="2800" spc="-10" dirty="0">
                    <a:cs typeface="Arial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800" i="1" spc="79" dirty="0" smtClean="0">
                        <a:latin typeface="Cambria Math" charset="0"/>
                        <a:cs typeface="Arial"/>
                      </a:rPr>
                      <m:t>𝑛</m:t>
                    </m:r>
                    <m:r>
                      <a:rPr lang="en-US" sz="2800" i="1" spc="79" dirty="0" smtClean="0">
                        <a:latin typeface="Cambria Math" charset="0"/>
                        <a:cs typeface="Arial"/>
                      </a:rPr>
                      <m:t> ×</m:t>
                    </m:r>
                    <m:r>
                      <a:rPr lang="en-US" sz="2800" b="0" i="1" spc="79" dirty="0" smtClean="0">
                        <a:latin typeface="Cambria Math" panose="02040503050406030204" pitchFamily="18" charset="0"/>
                        <a:cs typeface="Arial"/>
                      </a:rPr>
                      <m:t>𝐾</m:t>
                    </m:r>
                  </m:oMath>
                </a14:m>
                <a:r>
                  <a:rPr lang="en-US" sz="2800" dirty="0">
                    <a:cs typeface="Arial"/>
                  </a:rPr>
                  <a:t> orthogonal matrix and </a:t>
                </a:r>
                <a14:m>
                  <m:oMath xmlns:m="http://schemas.openxmlformats.org/officeDocument/2006/math">
                    <m:r>
                      <a:rPr lang="en-US" sz="2800" b="1" i="0" spc="454" dirty="0" smtClean="0">
                        <a:latin typeface="Cambria Math" charset="0"/>
                        <a:cs typeface="Arial"/>
                      </a:rPr>
                      <m:t>𝚺</m:t>
                    </m:r>
                  </m:oMath>
                </a14:m>
                <a:r>
                  <a:rPr lang="en-US" sz="2800" b="1" spc="-159" dirty="0">
                    <a:cs typeface="Arial"/>
                  </a:rPr>
                  <a:t> </a:t>
                </a:r>
                <a:r>
                  <a:rPr lang="en-US" sz="2800" spc="-10" dirty="0">
                    <a:cs typeface="Arial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800" b="0" i="1" spc="-10" smtClean="0">
                        <a:latin typeface="Cambria Math" panose="02040503050406030204" pitchFamily="18" charset="0"/>
                        <a:cs typeface="Arial"/>
                      </a:rPr>
                      <m:t>𝐾</m:t>
                    </m:r>
                    <m:r>
                      <a:rPr lang="en-US" sz="2800" b="0" i="1" spc="-10" smtClean="0">
                        <a:latin typeface="Cambria Math" panose="02040503050406030204" pitchFamily="18" charset="0"/>
                        <a:cs typeface="Arial"/>
                      </a:rPr>
                      <m:t>×</m:t>
                    </m:r>
                    <m:r>
                      <a:rPr lang="en-US" sz="2800" b="0" i="1" spc="-10" smtClean="0">
                        <a:latin typeface="Cambria Math" panose="02040503050406030204" pitchFamily="18" charset="0"/>
                        <a:cs typeface="Arial"/>
                      </a:rPr>
                      <m:t>𝐾</m:t>
                    </m:r>
                  </m:oMath>
                </a14:m>
                <a:r>
                  <a:rPr lang="en-US" sz="2800" i="1" spc="79" dirty="0">
                    <a:cs typeface="Arial"/>
                  </a:rPr>
                  <a:t> </a:t>
                </a:r>
                <a:r>
                  <a:rPr lang="en-US" sz="2800" spc="-10" dirty="0">
                    <a:cs typeface="Arial"/>
                  </a:rPr>
                  <a:t>diagonal matrix, with</a:t>
                </a:r>
                <a:endParaRPr lang="en-US" sz="2800" dirty="0">
                  <a:cs typeface="Arial"/>
                </a:endParaRPr>
              </a:p>
            </p:txBody>
          </p:sp>
        </mc:Choice>
        <mc:Fallback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" y="2487070"/>
                <a:ext cx="10009937" cy="861774"/>
              </a:xfrm>
              <a:prstGeom prst="rect">
                <a:avLst/>
              </a:prstGeom>
              <a:blipFill>
                <a:blip r:embed="rId4"/>
                <a:stretch>
                  <a:fillRect l="-1949" t="-12057" r="-2436" b="-24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21"/>
          <p:cNvSpPr/>
          <p:nvPr/>
        </p:nvSpPr>
        <p:spPr>
          <a:xfrm>
            <a:off x="838200" y="4884001"/>
            <a:ext cx="152209" cy="152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00"/>
          </a:p>
        </p:txBody>
      </p:sp>
      <p:sp>
        <p:nvSpPr>
          <p:cNvPr id="22" name="object 22"/>
          <p:cNvSpPr/>
          <p:nvPr/>
        </p:nvSpPr>
        <p:spPr>
          <a:xfrm>
            <a:off x="838200" y="5791647"/>
            <a:ext cx="152209" cy="152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bject 23"/>
              <p:cNvSpPr txBox="1"/>
              <p:nvPr/>
            </p:nvSpPr>
            <p:spPr>
              <a:xfrm>
                <a:off x="492484" y="4697317"/>
                <a:ext cx="8730973" cy="199311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5168" marR="128353">
                  <a:lnSpc>
                    <a:spcPct val="102600"/>
                  </a:lnSpc>
                </a:pPr>
                <a:r>
                  <a:rPr lang="en-US" sz="2800" spc="-10" dirty="0">
                    <a:cs typeface="Arial"/>
                  </a:rPr>
                  <a:t>Diagonal entries</a:t>
                </a:r>
                <a:r>
                  <a:rPr lang="en-US" sz="2800" spc="69" dirty="0">
                    <a:cs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69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800" i="1" spc="69" dirty="0">
                            <a:latin typeface="Cambria Math" charset="0"/>
                            <a:cs typeface="Arial"/>
                          </a:rPr>
                          <m:t>𝜎</m:t>
                        </m:r>
                      </m:e>
                      <m:sub>
                        <m:r>
                          <a:rPr lang="en-US" sz="2800" b="0" i="1" spc="69" dirty="0" smtClean="0">
                            <a:latin typeface="Cambria Math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spc="-10" dirty="0">
                    <a:cs typeface="Arial"/>
                  </a:rPr>
                  <a:t> called </a:t>
                </a:r>
                <a:r>
                  <a:rPr lang="en-US" sz="2800" i="1" spc="-10" dirty="0">
                    <a:solidFill>
                      <a:srgbClr val="A20500"/>
                    </a:solidFill>
                    <a:cs typeface="Arial"/>
                  </a:rPr>
                  <a:t>singular </a:t>
                </a:r>
                <a:r>
                  <a:rPr lang="en-US" sz="2800" i="1" spc="-20" dirty="0">
                    <a:solidFill>
                      <a:srgbClr val="A20500"/>
                    </a:solidFill>
                    <a:cs typeface="Arial"/>
                  </a:rPr>
                  <a:t>values </a:t>
                </a:r>
                <a:r>
                  <a:rPr lang="en-US" sz="2800" spc="-10" dirty="0">
                    <a:cs typeface="Arial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800" b="1" i="1" spc="139" dirty="0" smtClean="0">
                        <a:latin typeface="Cambria Math" charset="0"/>
                        <a:cs typeface="BookAntiqua-BoldItalic"/>
                      </a:rPr>
                      <m:t>𝑨</m:t>
                    </m:r>
                  </m:oMath>
                </a14:m>
                <a:r>
                  <a:rPr lang="en-US" sz="2800" spc="139" dirty="0">
                    <a:cs typeface="Arial"/>
                  </a:rPr>
                  <a:t>, </a:t>
                </a:r>
                <a:r>
                  <a:rPr lang="en-US" sz="2800" spc="-10" dirty="0">
                    <a:cs typeface="Arial"/>
                  </a:rPr>
                  <a:t>are  usually ordered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-20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800" i="1" spc="-20" dirty="0" smtClean="0">
                            <a:latin typeface="Cambria Math" charset="0"/>
                            <a:cs typeface="Arial"/>
                          </a:rPr>
                          <m:t>𝜎</m:t>
                        </m:r>
                      </m:e>
                      <m:sub>
                        <m:r>
                          <a:rPr lang="en-US" sz="2800" b="0" i="1" spc="-20" dirty="0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2800" i="1" spc="-30" baseline="-10416" dirty="0">
                        <a:latin typeface="Cambria Math" charset="0"/>
                        <a:cs typeface="Times New Roman"/>
                      </a:rPr>
                      <m:t> </m:t>
                    </m:r>
                    <m:r>
                      <a:rPr lang="en-US" sz="2800" i="1" spc="-79" dirty="0">
                        <a:latin typeface="Cambria Math" charset="0"/>
                        <a:cs typeface="メイリオ"/>
                      </a:rPr>
                      <m:t>≥ </m:t>
                    </m:r>
                    <m:sSub>
                      <m:sSubPr>
                        <m:ctrlPr>
                          <a:rPr lang="en-US" sz="2800" b="0" i="1" spc="-20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800" i="1" spc="-20" dirty="0">
                            <a:latin typeface="Cambria Math" charset="0"/>
                            <a:cs typeface="Arial"/>
                          </a:rPr>
                          <m:t>𝜎</m:t>
                        </m:r>
                      </m:e>
                      <m:sub>
                        <m:r>
                          <a:rPr lang="en-US" sz="2800" b="0" i="1" spc="-20" dirty="0" smtClean="0">
                            <a:latin typeface="Cambria Math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sz="2800" i="1" spc="-30" baseline="-10416" dirty="0">
                        <a:latin typeface="Cambria Math" charset="0"/>
                        <a:cs typeface="Times New Roman"/>
                      </a:rPr>
                      <m:t> </m:t>
                    </m:r>
                    <m:r>
                      <a:rPr lang="en-US" sz="2800" i="1" spc="-79" dirty="0">
                        <a:latin typeface="Cambria Math" charset="0"/>
                        <a:cs typeface="メイリオ"/>
                      </a:rPr>
                      <m:t>≥ </m:t>
                    </m:r>
                    <m:r>
                      <a:rPr lang="en-US" sz="2800" i="1" spc="-159" dirty="0">
                        <a:latin typeface="Cambria Math" charset="0"/>
                        <a:cs typeface="メイリオ"/>
                      </a:rPr>
                      <m:t>· · · </m:t>
                    </m:r>
                    <m:r>
                      <a:rPr lang="en-US" sz="2800" i="1" spc="-79" dirty="0">
                        <a:latin typeface="Cambria Math" charset="0"/>
                        <a:cs typeface="メイリオ"/>
                      </a:rPr>
                      <m:t>≥</m:t>
                    </m:r>
                    <m:r>
                      <a:rPr lang="en-US" sz="2800" i="1" spc="168" dirty="0">
                        <a:latin typeface="Cambria Math" charset="0"/>
                        <a:cs typeface="メイリオ"/>
                      </a:rPr>
                      <m:t> </m:t>
                    </m:r>
                    <m:sSub>
                      <m:sSubPr>
                        <m:ctrlPr>
                          <a:rPr lang="en-US" sz="2800" b="0" i="1" spc="20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800" i="1" spc="20" dirty="0">
                            <a:latin typeface="Cambria Math" charset="0"/>
                            <a:cs typeface="Arial"/>
                          </a:rPr>
                          <m:t>𝜎</m:t>
                        </m:r>
                      </m:e>
                      <m:sub>
                        <m:r>
                          <a:rPr lang="en-US" sz="2800" b="0" i="1" spc="20" dirty="0" smtClean="0">
                            <a:latin typeface="Cambria Math" panose="02040503050406030204" pitchFamily="18" charset="0"/>
                            <a:cs typeface="Arial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800" baseline="-10416" dirty="0">
                    <a:cs typeface="Arial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/>
                      </a:rPr>
                      <m:t>𝐾</m:t>
                    </m:r>
                  </m:oMath>
                </a14:m>
                <a:r>
                  <a:rPr lang="en-US" sz="2800" dirty="0">
                    <a:cs typeface="Arial"/>
                  </a:rPr>
                  <a:t> is the </a:t>
                </a:r>
                <a:r>
                  <a:rPr lang="en-US" sz="2800" b="1" dirty="0">
                    <a:cs typeface="Arial"/>
                  </a:rPr>
                  <a:t>rank</a:t>
                </a:r>
                <a:r>
                  <a:rPr lang="en-US" sz="2800" dirty="0">
                    <a:cs typeface="Arial"/>
                  </a:rPr>
                  <a:t>.</a:t>
                </a:r>
                <a:endParaRPr lang="en-US" sz="2800" baseline="-10416" dirty="0">
                  <a:cs typeface="Arial"/>
                </a:endParaRPr>
              </a:p>
              <a:p>
                <a:pPr marL="25168">
                  <a:spcBef>
                    <a:spcPts val="1843"/>
                  </a:spcBef>
                </a:pPr>
                <a:r>
                  <a:rPr lang="en-US" sz="2800" spc="-10" dirty="0">
                    <a:cs typeface="Arial"/>
                  </a:rPr>
                  <a:t>Columns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pc="226" dirty="0" smtClean="0">
                            <a:latin typeface="Cambria Math" panose="02040503050406030204" pitchFamily="18" charset="0"/>
                            <a:cs typeface="BookAntiqua-BoldItalic"/>
                          </a:rPr>
                        </m:ctrlPr>
                      </m:sSubPr>
                      <m:e>
                        <m:r>
                          <a:rPr lang="en-US" sz="2800" b="1" i="1" spc="226" dirty="0" smtClean="0">
                            <a:latin typeface="Cambria Math" charset="0"/>
                            <a:cs typeface="BookAntiqua-BoldItalic"/>
                          </a:rPr>
                          <m:t>𝒖</m:t>
                        </m:r>
                      </m:e>
                      <m:sub>
                        <m:r>
                          <a:rPr lang="en-US" sz="2800" b="0" i="1" spc="226" dirty="0" smtClean="0">
                            <a:latin typeface="Cambria Math" charset="0"/>
                            <a:cs typeface="BookAntiqua-BoldItalic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i="1" spc="341" baseline="-10416" dirty="0">
                    <a:cs typeface="Arial"/>
                  </a:rPr>
                  <a:t> </a:t>
                </a:r>
                <a:r>
                  <a:rPr lang="en-US" sz="2800" spc="-10" dirty="0">
                    <a:cs typeface="Arial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800" b="1" i="1" spc="30" dirty="0" smtClean="0">
                        <a:latin typeface="Cambria Math" charset="0"/>
                        <a:cs typeface="BookAntiqua-BoldItalic"/>
                      </a:rPr>
                      <m:t>𝑼</m:t>
                    </m:r>
                  </m:oMath>
                </a14:m>
                <a:r>
                  <a:rPr lang="en-US" sz="2800" b="1" i="1" spc="30" dirty="0">
                    <a:cs typeface="BookAntiqua-BoldItalic"/>
                  </a:rPr>
                  <a:t> </a:t>
                </a:r>
                <a:r>
                  <a:rPr lang="en-US" sz="2800" spc="-10" dirty="0">
                    <a:cs typeface="Arial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pc="109" dirty="0" smtClean="0">
                            <a:latin typeface="Cambria Math" panose="02040503050406030204" pitchFamily="18" charset="0"/>
                            <a:cs typeface="BookAntiqua-BoldItalic"/>
                          </a:rPr>
                        </m:ctrlPr>
                      </m:sSubPr>
                      <m:e>
                        <m:r>
                          <a:rPr lang="en-US" sz="2800" b="1" i="1" spc="109" dirty="0" smtClean="0">
                            <a:latin typeface="Cambria Math" charset="0"/>
                            <a:cs typeface="BookAntiqua-BoldItalic"/>
                          </a:rPr>
                          <m:t>𝒗</m:t>
                        </m:r>
                      </m:e>
                      <m:sub>
                        <m:r>
                          <a:rPr lang="en-US" sz="2800" b="0" i="1" spc="109" dirty="0" smtClean="0">
                            <a:latin typeface="Cambria Math" charset="0"/>
                            <a:cs typeface="BookAntiqua-BoldItalic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i="1" spc="162" baseline="-10416" dirty="0">
                    <a:cs typeface="Arial"/>
                  </a:rPr>
                  <a:t> </a:t>
                </a:r>
                <a:r>
                  <a:rPr lang="en-US" sz="2800" spc="-10" dirty="0">
                    <a:cs typeface="Arial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charset="0"/>
                        <a:cs typeface="BookAntiqua-BoldItalic"/>
                      </a:rPr>
                      <m:t>𝑽</m:t>
                    </m:r>
                  </m:oMath>
                </a14:m>
                <a:r>
                  <a:rPr lang="en-US" sz="2800" b="1" i="1" dirty="0">
                    <a:cs typeface="BookAntiqua-BoldItalic"/>
                  </a:rPr>
                  <a:t> </a:t>
                </a:r>
                <a:r>
                  <a:rPr lang="en-US" sz="2800" spc="-10" dirty="0">
                    <a:cs typeface="Arial"/>
                  </a:rPr>
                  <a:t>are called left and</a:t>
                </a:r>
                <a:r>
                  <a:rPr lang="en-US" sz="2800" spc="168" dirty="0">
                    <a:cs typeface="Arial"/>
                  </a:rPr>
                  <a:t> </a:t>
                </a:r>
                <a:r>
                  <a:rPr lang="en-US" sz="2800" spc="-10" dirty="0">
                    <a:cs typeface="Arial"/>
                  </a:rPr>
                  <a:t>right</a:t>
                </a:r>
                <a:endParaRPr lang="en-US" sz="2800" dirty="0">
                  <a:cs typeface="Arial"/>
                </a:endParaRPr>
              </a:p>
              <a:p>
                <a:pPr marL="25168">
                  <a:spcBef>
                    <a:spcPts val="59"/>
                  </a:spcBef>
                </a:pPr>
                <a:r>
                  <a:rPr lang="en-US" sz="2800" i="1" spc="-10" dirty="0">
                    <a:solidFill>
                      <a:srgbClr val="A20500"/>
                    </a:solidFill>
                    <a:cs typeface="Arial"/>
                  </a:rPr>
                  <a:t>singular</a:t>
                </a:r>
                <a:r>
                  <a:rPr lang="en-US" sz="2800" i="1" spc="-139" dirty="0">
                    <a:solidFill>
                      <a:srgbClr val="A20500"/>
                    </a:solidFill>
                    <a:cs typeface="Arial"/>
                  </a:rPr>
                  <a:t> </a:t>
                </a:r>
                <a:r>
                  <a:rPr lang="en-US" sz="2800" i="1" spc="-20" dirty="0">
                    <a:solidFill>
                      <a:srgbClr val="A20500"/>
                    </a:solidFill>
                    <a:cs typeface="Arial"/>
                  </a:rPr>
                  <a:t>vectors </a:t>
                </a:r>
                <a:r>
                  <a:rPr lang="en-US" sz="2800" spc="-20" dirty="0">
                    <a:cs typeface="Arial"/>
                  </a:rPr>
                  <a:t>(start of </a:t>
                </a:r>
                <a:r>
                  <a:rPr lang="en-US" sz="2800" b="1" spc="-20" dirty="0">
                    <a:cs typeface="Arial"/>
                  </a:rPr>
                  <a:t>bold</a:t>
                </a:r>
                <a:r>
                  <a:rPr lang="en-US" sz="2800" spc="-20" dirty="0">
                    <a:cs typeface="Arial"/>
                  </a:rPr>
                  <a:t> notation for vectors)</a:t>
                </a:r>
                <a:endParaRPr sz="2800" dirty="0">
                  <a:cs typeface="Arial"/>
                </a:endParaRPr>
              </a:p>
            </p:txBody>
          </p:sp>
        </mc:Choice>
        <mc:Fallback>
          <p:sp>
            <p:nvSpPr>
              <p:cNvPr id="23" name="object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4" y="4697317"/>
                <a:ext cx="8730973" cy="1993110"/>
              </a:xfrm>
              <a:prstGeom prst="rect">
                <a:avLst/>
              </a:prstGeom>
              <a:blipFill>
                <a:blip r:embed="rId5"/>
                <a:stretch>
                  <a:fillRect l="-2235" t="-5505" r="-489" b="-9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448456" y="-24485"/>
            <a:ext cx="10515600" cy="1325563"/>
          </a:xfrm>
        </p:spPr>
        <p:txBody>
          <a:bodyPr/>
          <a:lstStyle/>
          <a:p>
            <a:r>
              <a:rPr lang="en-US" dirty="0"/>
              <a:t>Singular Value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491910" y="1783149"/>
                <a:ext cx="18567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charset="0"/>
                        </a:rPr>
                        <m:t>𝑨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charset="0"/>
                        </a:rPr>
                        <m:t>𝑼</m:t>
                      </m:r>
                      <m:r>
                        <a:rPr lang="en-US" sz="2800" b="1" i="0" smtClean="0">
                          <a:latin typeface="Cambria Math" charset="0"/>
                        </a:rPr>
                        <m:t>𝚺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910" y="1783149"/>
                <a:ext cx="1856726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426379" y="3541684"/>
                <a:ext cx="4076757" cy="1053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charset="0"/>
                                  </a:rPr>
                                  <m:t>for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≠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charset="0"/>
                                  </a:rPr>
                                  <m:t>for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379" y="3541684"/>
                <a:ext cx="4076757" cy="105349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23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4062" y="28570"/>
            <a:ext cx="10515600" cy="1325563"/>
          </a:xfrm>
        </p:spPr>
        <p:txBody>
          <a:bodyPr/>
          <a:lstStyle/>
          <a:p>
            <a:r>
              <a:rPr lang="en-US" dirty="0"/>
              <a:t>The SVD from a maximization principle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302173" y="1227459"/>
                <a:ext cx="10515600" cy="539405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following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Constrained optimization problem becomes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Solution: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𝒖</m:t>
                    </m:r>
                  </m:oMath>
                </a14:m>
                <a:r>
                  <a:rPr lang="en-US" dirty="0"/>
                  <a:t> is eigenvector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𝑨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𝑨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with largest eigenvalue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(IOU)</a:t>
                </a:r>
              </a:p>
              <a:p>
                <a:r>
                  <a:rPr lang="en-US" dirty="0"/>
                  <a:t>Solution: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𝒗</m:t>
                    </m:r>
                  </m:oMath>
                </a14:m>
                <a:r>
                  <a:rPr lang="en-US" dirty="0"/>
                  <a:t> is eigenvector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𝑨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𝑨</m:t>
                    </m:r>
                  </m:oMath>
                </a14:m>
                <a:r>
                  <a:rPr lang="en-US" dirty="0"/>
                  <a:t> with largest eigenvalue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(IOU)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173" y="1227459"/>
                <a:ext cx="10515600" cy="5394057"/>
              </a:xfrm>
              <a:blipFill>
                <a:blip r:embed="rId2"/>
                <a:stretch>
                  <a:fillRect l="-1043" t="-1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18441" y="1821492"/>
                <a:ext cx="3687676" cy="79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𝒗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mr-I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mr-IN" sz="28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𝒖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𝒗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charset="0"/>
                            </a:rPr>
                            <m:t>𝑨𝒗</m:t>
                          </m:r>
                        </m:e>
                      </m:func>
                    </m:oMath>
                  </m:oMathPara>
                </a14:m>
                <a:br>
                  <a:rPr lang="en-US" sz="2800" b="0" dirty="0"/>
                </a:br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441" y="1821492"/>
                <a:ext cx="3687676" cy="7961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3064" y="2587650"/>
                <a:ext cx="49768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charset="0"/>
                          </a:rPr>
                          <m:t>𝒖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800" b="1" i="1" smtClean="0">
                        <a:latin typeface="Cambria Math" charset="0"/>
                      </a:rPr>
                      <m:t>𝒖</m:t>
                    </m:r>
                    <m:r>
                      <a:rPr lang="en-US" sz="28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charset="0"/>
                          </a:rPr>
                          <m:t>𝒗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800" b="1" i="1" smtClean="0">
                        <a:latin typeface="Cambria Math" charset="0"/>
                      </a:rPr>
                      <m:t>𝒗</m:t>
                    </m:r>
                    <m:r>
                      <a:rPr lang="en-US" sz="2800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064" y="2587650"/>
                <a:ext cx="4976812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574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93064" y="3775591"/>
                <a:ext cx="6432082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</a:rPr>
                        <m:t>𝑨𝒗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charset="0"/>
                            </a:rPr>
                            <m:t>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 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𝒗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</a:rPr>
                        <m:t>𝒗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064" y="3775591"/>
                <a:ext cx="6432082" cy="90774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4998" y="5882229"/>
                <a:ext cx="65066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</a:rPr>
                        <m:t>𝑨𝒗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𝒗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</a:rPr>
                        <m:t>𝑨𝒗</m:t>
                      </m:r>
                      <m:r>
                        <a:rPr lang="en-US" sz="2800" b="1" i="1" smtClean="0">
                          <a:latin typeface="Cambria Math" charset="0"/>
                        </a:rPr>
                        <m:t>/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</a:rPr>
                        <m:t>𝑨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</a:rPr>
                        <m:t>𝒖</m:t>
                      </m:r>
                      <m:r>
                        <a:rPr lang="en-US" sz="2800" b="1" i="1" smtClean="0">
                          <a:latin typeface="Cambria Math" charset="0"/>
                        </a:rPr>
                        <m:t>/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998" y="5882229"/>
                <a:ext cx="6506653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914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09" y="128643"/>
            <a:ext cx="10875579" cy="1325563"/>
          </a:xfrm>
        </p:spPr>
        <p:txBody>
          <a:bodyPr/>
          <a:lstStyle/>
          <a:p>
            <a:r>
              <a:rPr lang="en-US" dirty="0"/>
              <a:t>The SVD from a maximization principle </a:t>
            </a:r>
            <a:r>
              <a:rPr lang="en-US"/>
              <a:t>(contd.)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9109" y="1454206"/>
                <a:ext cx="10515600" cy="540379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Continue the maximization principle recursively</a:t>
                </a:r>
              </a:p>
              <a:p>
                <a:r>
                  <a:rPr lang="en-US" dirty="0"/>
                  <a:t>Apply previous approach to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𝑩</m:t>
                    </m:r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𝑨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  <m:r>
                      <a:rPr lang="en-US" b="1" i="1" smtClean="0">
                        <a:latin typeface="Cambria Math" charset="0"/>
                      </a:rPr>
                      <m:t>𝒖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𝒗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giving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 b="0" i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eigenvector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𝑩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with largest eigenvalue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b="0" i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eigenvector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𝑩</m:t>
                    </m:r>
                  </m:oMath>
                </a14:m>
                <a:r>
                  <a:rPr lang="en-US" dirty="0"/>
                  <a:t> with largest eigenvalue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⊥</m:t>
                    </m:r>
                    <m:r>
                      <a:rPr lang="en-US" b="1" i="1" smtClean="0">
                        <a:latin typeface="Cambria Math" charset="0"/>
                      </a:rPr>
                      <m:t>𝒖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⊥</m:t>
                    </m:r>
                    <m:r>
                      <a:rPr lang="en-US" b="1" i="1" smtClean="0">
                        <a:latin typeface="Cambria Math" charset="0"/>
                      </a:rPr>
                      <m:t>𝒗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9109" y="1454206"/>
                <a:ext cx="10515600" cy="5403794"/>
              </a:xfrm>
              <a:blipFill rotWithShape="0">
                <a:blip r:embed="rId2"/>
                <a:stretch>
                  <a:fillRect l="-1043" t="-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72056" y="2554191"/>
                <a:ext cx="6197209" cy="802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mr-I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arg</m:t>
                              </m:r>
                              <m:r>
                                <a:rPr lang="en-US" sz="2800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mr-IN" sz="28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𝑨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𝒖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charset="0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6" y="2554191"/>
                <a:ext cx="6197209" cy="8028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44741" y="4682602"/>
                <a:ext cx="7135863" cy="5292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1" i="1" smtClean="0">
                          <a:latin typeface="Cambria Math" charset="0"/>
                        </a:rPr>
                        <m:t>𝑩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𝑩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</a:rPr>
                        <m:t>𝑩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 smtClean="0">
                          <a:latin typeface="Cambria Math" charset="0"/>
                        </a:rPr>
                        <m:t>/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1" i="1" smtClean="0">
                          <a:latin typeface="Cambria Math" charset="0"/>
                        </a:rPr>
                        <m:t>𝑩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𝑩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 smtClean="0">
                          <a:latin typeface="Cambria Math" charset="0"/>
                        </a:rPr>
                        <m:t>/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41" y="4682602"/>
                <a:ext cx="7135863" cy="52924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82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7" y="53171"/>
            <a:ext cx="10515600" cy="1325563"/>
          </a:xfrm>
        </p:spPr>
        <p:txBody>
          <a:bodyPr/>
          <a:lstStyle/>
          <a:p>
            <a:r>
              <a:rPr lang="en-US" dirty="0"/>
              <a:t>The SVD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6687" y="1139824"/>
                <a:ext cx="9201902" cy="5260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Any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𝑨</m:t>
                    </m:r>
                  </m:oMath>
                </a14:m>
                <a:r>
                  <a:rPr lang="en-US" dirty="0"/>
                  <a:t> of 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dirty="0"/>
                  <a:t> can therefore be expanded as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SVD has the nice property that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is due to the fact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,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𝑙</m:t>
                    </m:r>
                    <m:r>
                      <a:rPr lang="en-US" b="0" i="1" smtClean="0">
                        <a:latin typeface="Cambria Math" charset="0"/>
                      </a:rPr>
                      <m:t>≠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Consequently the columns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𝑼</m:t>
                    </m:r>
                  </m:oMath>
                </a14:m>
                <a:r>
                  <a:rPr lang="en-US" dirty="0"/>
                  <a:t> form an orthonormal system as do the columns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𝑽</m:t>
                    </m:r>
                  </m:oMath>
                </a14:m>
                <a:r>
                  <a:rPr lang="en-US" dirty="0"/>
                  <a:t>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𝑼</m:t>
                    </m:r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𝑰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𝑽</m:t>
                    </m:r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𝑰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7" y="1139824"/>
                <a:ext cx="9201902" cy="5260975"/>
              </a:xfrm>
              <a:blipFill rotWithShape="0">
                <a:blip r:embed="rId2"/>
                <a:stretch>
                  <a:fillRect l="-1192" t="-1970" r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17421" y="1799725"/>
                <a:ext cx="7659726" cy="5295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charset="0"/>
                        </a:rPr>
                        <m:t>𝑨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latin typeface="Cambria Math" charset="0"/>
                        </a:rPr>
                        <m:t>+⋯+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𝐾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𝐾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charset="0"/>
                        </a:rPr>
                        <m:t>𝑼</m:t>
                      </m:r>
                      <m:r>
                        <a:rPr lang="en-US" sz="2800" b="1" i="0" smtClean="0">
                          <a:latin typeface="Cambria Math" charset="0"/>
                        </a:rPr>
                        <m:t>𝚺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1" y="1799725"/>
                <a:ext cx="7659726" cy="5295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8758" y="3315494"/>
                <a:ext cx="8887326" cy="540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1" i="1" smtClean="0">
                          <a:latin typeface="Cambria Math" charset="0"/>
                        </a:rPr>
                        <m:t>𝑨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mr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𝐾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𝐾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𝐾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58" y="3315494"/>
                <a:ext cx="8887326" cy="5405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69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787063" cy="4351338"/>
              </a:xfrm>
            </p:spPr>
            <p:txBody>
              <a:bodyPr/>
              <a:lstStyle/>
              <a:p>
                <a:r>
                  <a:rPr lang="en-US" dirty="0"/>
                  <a:t>The SVD can be obtained from a maximization principle</a:t>
                </a:r>
              </a:p>
              <a:p>
                <a:r>
                  <a:rPr lang="en-US" dirty="0"/>
                  <a:t>The optimization clearly illustrates the relationship between the row and column spaces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𝑨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𝑼</m:t>
                    </m:r>
                    <m:r>
                      <a:rPr lang="en-US" b="1" i="0" smtClean="0">
                        <a:latin typeface="Cambria Math" charset="0"/>
                      </a:rPr>
                      <m:t>𝚺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 SVD expansion also implies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𝑨𝑽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1" i="0" smtClean="0">
                        <a:latin typeface="Cambria Math" charset="0"/>
                      </a:rPr>
                      <m:t>𝚺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𝑼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𝑰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𝑽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𝑰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𝑼</m:t>
                    </m:r>
                  </m:oMath>
                </a14:m>
                <a:r>
                  <a:rPr lang="en-US" dirty="0"/>
                  <a:t> is a basis for the columns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𝑽</m:t>
                    </m:r>
                  </m:oMath>
                </a14:m>
                <a:r>
                  <a:rPr lang="en-US" dirty="0"/>
                  <a:t> is a basis for the rows</a:t>
                </a:r>
              </a:p>
              <a:p>
                <a:r>
                  <a:rPr lang="en-US" dirty="0"/>
                  <a:t>If matrix rank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dirty="0"/>
                  <a:t> columns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𝑽</m:t>
                    </m:r>
                  </m:oMath>
                </a14:m>
                <a:r>
                  <a:rPr lang="en-US" dirty="0"/>
                  <a:t> sufficient to reconstruct matrix.</a:t>
                </a:r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⋯≥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by convention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787063" cy="4351338"/>
              </a:xfrm>
              <a:blipFill rotWithShape="0">
                <a:blip r:embed="rId2"/>
                <a:stretch>
                  <a:fillRect l="-1249" t="-224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04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160"/>
            <a:ext cx="6400800" cy="4798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96" y="1280160"/>
            <a:ext cx="6398000" cy="4818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160"/>
            <a:ext cx="6400800" cy="47987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96" y="1280160"/>
            <a:ext cx="6313018" cy="4754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160"/>
            <a:ext cx="6400800" cy="47987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96" y="1280160"/>
            <a:ext cx="6313018" cy="47548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160"/>
            <a:ext cx="6400800" cy="47987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96" y="1280160"/>
            <a:ext cx="6313018" cy="4754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160"/>
            <a:ext cx="6400800" cy="47987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96" y="1280160"/>
            <a:ext cx="6313018" cy="47548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160"/>
            <a:ext cx="6400800" cy="47987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96" y="1280160"/>
            <a:ext cx="6313018" cy="47548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160"/>
            <a:ext cx="6400800" cy="47987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96" y="1280160"/>
            <a:ext cx="6313018" cy="47548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160"/>
            <a:ext cx="6400800" cy="47987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96" y="1280160"/>
            <a:ext cx="6313018" cy="47548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160"/>
            <a:ext cx="6400800" cy="47987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96" y="1280160"/>
            <a:ext cx="6313018" cy="47548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160"/>
            <a:ext cx="6400800" cy="479877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96" y="1280160"/>
            <a:ext cx="6313018" cy="4754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160"/>
            <a:ext cx="6400800" cy="47987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96" y="1280160"/>
            <a:ext cx="6313018" cy="47548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160"/>
            <a:ext cx="6400800" cy="479877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96" y="1280160"/>
            <a:ext cx="6313018" cy="475488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068291" y="6251171"/>
            <a:ext cx="332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65566" y="623800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75928" y="62444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57181" y="624576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81780" y="62511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74516" y="625789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5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67300" y="625921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6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78854" y="626560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064101" y="624338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52547" y="62800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9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86735" y="626898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986735" y="625451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929077" y="6269085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70995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4310</TotalTime>
  <Words>675</Words>
  <Application>Microsoft Office PowerPoint</Application>
  <PresentationFormat>Widescreen</PresentationFormat>
  <Paragraphs>104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メイリオ</vt:lpstr>
      <vt:lpstr>Arial</vt:lpstr>
      <vt:lpstr>BookAntiqua-BoldItalic</vt:lpstr>
      <vt:lpstr>Calibri</vt:lpstr>
      <vt:lpstr>Calibri Light</vt:lpstr>
      <vt:lpstr>Cambria Math</vt:lpstr>
      <vt:lpstr>Mangal</vt:lpstr>
      <vt:lpstr>Times New Roman</vt:lpstr>
      <vt:lpstr>Office Theme</vt:lpstr>
      <vt:lpstr>COT5615: Math for Intelligent Systems I</vt:lpstr>
      <vt:lpstr>Matrix L_2 Norm</vt:lpstr>
      <vt:lpstr>An alternative approach: Lagrange parameters</vt:lpstr>
      <vt:lpstr>Singular Value Decomposition</vt:lpstr>
      <vt:lpstr>The SVD from a maximization principle</vt:lpstr>
      <vt:lpstr>The SVD from a maximization principle (contd.)</vt:lpstr>
      <vt:lpstr>The SVD expansion</vt:lpstr>
      <vt:lpstr>Conclusions</vt:lpstr>
      <vt:lpstr>PowerPoint Presentation</vt:lpstr>
      <vt:lpstr>PowerPoint Presentation</vt:lpstr>
      <vt:lpstr>Reconstruction Error Plot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COT5615: Math for Intelligent Systems I</dc:title>
  <dc:creator>Anand Rangarajan</dc:creator>
  <cp:lastModifiedBy>Anand Rangarajan</cp:lastModifiedBy>
  <cp:revision>249</cp:revision>
  <dcterms:created xsi:type="dcterms:W3CDTF">2018-08-21T17:14:08Z</dcterms:created>
  <dcterms:modified xsi:type="dcterms:W3CDTF">2018-09-12T13:29:40Z</dcterms:modified>
</cp:coreProperties>
</file>